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595" r:id="rId2"/>
    <p:sldId id="737" r:id="rId3"/>
    <p:sldId id="771" r:id="rId4"/>
    <p:sldId id="788" r:id="rId5"/>
    <p:sldId id="754" r:id="rId6"/>
    <p:sldId id="794" r:id="rId7"/>
    <p:sldId id="776" r:id="rId8"/>
    <p:sldId id="795" r:id="rId9"/>
    <p:sldId id="829" r:id="rId10"/>
    <p:sldId id="830" r:id="rId11"/>
    <p:sldId id="831" r:id="rId12"/>
    <p:sldId id="832" r:id="rId13"/>
    <p:sldId id="833" r:id="rId14"/>
    <p:sldId id="834" r:id="rId15"/>
    <p:sldId id="837" r:id="rId16"/>
    <p:sldId id="835" r:id="rId17"/>
    <p:sldId id="838" r:id="rId18"/>
    <p:sldId id="836" r:id="rId19"/>
    <p:sldId id="839" r:id="rId20"/>
    <p:sldId id="840" r:id="rId21"/>
    <p:sldId id="841" r:id="rId22"/>
    <p:sldId id="842" r:id="rId23"/>
    <p:sldId id="843" r:id="rId24"/>
    <p:sldId id="844" r:id="rId25"/>
    <p:sldId id="845" r:id="rId26"/>
    <p:sldId id="846" r:id="rId27"/>
    <p:sldId id="847" r:id="rId28"/>
    <p:sldId id="848" r:id="rId29"/>
    <p:sldId id="849" r:id="rId30"/>
    <p:sldId id="850" r:id="rId31"/>
    <p:sldId id="851" r:id="rId32"/>
  </p:sldIdLst>
  <p:sldSz cx="9144000" cy="6858000" type="screen4x3"/>
  <p:notesSz cx="7102475" cy="9388475"/>
  <p:defaultTextStyle>
    <a:defPPr>
      <a:defRPr lang="en-US"/>
    </a:defPPr>
    <a:lvl1pPr marL="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bindu Lakkaraju" initials="HL" lastIdx="2" clrIdx="0">
    <p:extLst>
      <p:ext uri="{19B8F6BF-5375-455C-9EA6-DF929625EA0E}">
        <p15:presenceInfo xmlns:p15="http://schemas.microsoft.com/office/powerpoint/2012/main" userId="d4f5708edf88dd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92D050"/>
    <a:srgbClr val="F04054"/>
    <a:srgbClr val="2B5D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20" autoAdjust="0"/>
    <p:restoredTop sz="88710" autoAdjust="0"/>
  </p:normalViewPr>
  <p:slideViewPr>
    <p:cSldViewPr>
      <p:cViewPr varScale="1">
        <p:scale>
          <a:sx n="99" d="100"/>
          <a:sy n="99" d="100"/>
        </p:scale>
        <p:origin x="13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136" tIns="44568" rIns="89136" bIns="445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557" y="4459837"/>
            <a:ext cx="5681363" cy="4223882"/>
          </a:xfrm>
          <a:prstGeom prst="rect">
            <a:avLst/>
          </a:prstGeom>
        </p:spPr>
        <p:txBody>
          <a:bodyPr vert="horz" lIns="89136" tIns="44568" rIns="89136" bIns="445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9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3378"/>
            <a:ext cx="7772400" cy="1470026"/>
          </a:xfrm>
        </p:spPr>
        <p:txBody>
          <a:bodyPr>
            <a:noAutofit/>
          </a:bodyPr>
          <a:lstStyle>
            <a:lvl1pPr>
              <a:defRPr sz="4443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49276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3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9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31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9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3"/>
            <a:ext cx="5486400" cy="566740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31"/>
            </a:lvl1pPr>
            <a:lvl2pPr marL="461621" indent="0">
              <a:buNone/>
              <a:defRPr sz="2827"/>
            </a:lvl2pPr>
            <a:lvl3pPr marL="923244" indent="0">
              <a:buNone/>
              <a:defRPr sz="2423"/>
            </a:lvl3pPr>
            <a:lvl4pPr marL="1384864" indent="0">
              <a:buNone/>
              <a:defRPr sz="2019"/>
            </a:lvl4pPr>
            <a:lvl5pPr marL="1846485" indent="0">
              <a:buNone/>
              <a:defRPr sz="2019"/>
            </a:lvl5pPr>
            <a:lvl6pPr marL="2308107" indent="0">
              <a:buNone/>
              <a:defRPr sz="2019"/>
            </a:lvl6pPr>
            <a:lvl7pPr marL="2769728" indent="0">
              <a:buNone/>
              <a:defRPr sz="2019"/>
            </a:lvl7pPr>
            <a:lvl8pPr marL="3231351" indent="0">
              <a:buNone/>
              <a:defRPr sz="2019"/>
            </a:lvl8pPr>
            <a:lvl9pPr marL="3692971" indent="0">
              <a:buNone/>
              <a:defRPr sz="201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2"/>
            <a:ext cx="5486400" cy="8048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3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Autofit/>
          </a:bodyPr>
          <a:lstStyle>
            <a:lvl1pPr algn="ctr"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98601"/>
            <a:ext cx="8229600" cy="5181600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66148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1430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39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6"/>
          </a:xfrm>
        </p:spPr>
        <p:txBody>
          <a:bodyPr anchor="b"/>
          <a:lstStyle>
            <a:lvl1pPr marL="0" indent="0">
              <a:buNone/>
              <a:defRPr sz="2019">
                <a:solidFill>
                  <a:schemeClr val="tx1">
                    <a:tint val="75000"/>
                  </a:schemeClr>
                </a:solidFill>
              </a:defRPr>
            </a:lvl1pPr>
            <a:lvl2pPr marL="461621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2pPr>
            <a:lvl3pPr marL="92324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3pPr>
            <a:lvl4pPr marL="1384864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4pPr>
            <a:lvl5pPr marL="1846485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5pPr>
            <a:lvl6pPr marL="2308107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6pPr>
            <a:lvl7pPr marL="2769728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7pPr>
            <a:lvl8pPr marL="323135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8pPr>
            <a:lvl9pPr marL="369297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1784356"/>
            <a:ext cx="4040188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4" y="2424114"/>
            <a:ext cx="4040188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784356"/>
            <a:ext cx="4041774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424114"/>
            <a:ext cx="4041774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72488"/>
            <a:ext cx="2895600" cy="161925"/>
          </a:xfrm>
        </p:spPr>
        <p:txBody>
          <a:bodyPr/>
          <a:lstStyle/>
          <a:p>
            <a:r>
              <a:rPr lang="en-US" dirty="0"/>
              <a:t>Mobilize NIH Meeting, August 2017                                                       Stanford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66360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6"/>
            <a:ext cx="3008313" cy="1162051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57"/>
            <a:ext cx="5111751" cy="5853114"/>
          </a:xfrm>
        </p:spPr>
        <p:txBody>
          <a:bodyPr/>
          <a:lstStyle>
            <a:lvl1pPr>
              <a:defRPr sz="3231"/>
            </a:lvl1pPr>
            <a:lvl2pPr>
              <a:defRPr sz="2827"/>
            </a:lvl2pPr>
            <a:lvl3pPr>
              <a:defRPr sz="2423"/>
            </a:lvl3pPr>
            <a:lvl4pPr>
              <a:defRPr sz="2019"/>
            </a:lvl4pPr>
            <a:lvl5pPr>
              <a:defRPr sz="2019"/>
            </a:lvl5pPr>
            <a:lvl6pPr>
              <a:defRPr sz="2019"/>
            </a:lvl6pPr>
            <a:lvl7pPr>
              <a:defRPr sz="2019"/>
            </a:lvl7pPr>
            <a:lvl8pPr>
              <a:defRPr sz="2019"/>
            </a:lvl8pPr>
            <a:lvl9pPr>
              <a:defRPr sz="20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3"/>
            <a:ext cx="3008313" cy="46910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710306"/>
            <a:ext cx="2895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23244" rtl="0" eaLnBrk="1" latinLnBrk="0" hangingPunct="1">
        <a:spcBef>
          <a:spcPct val="0"/>
        </a:spcBef>
        <a:buNone/>
        <a:defRPr sz="4039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6216" indent="-346216" algn="l" defTabSz="923244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2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50134" indent="-288514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23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54053" indent="-230811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19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15675" indent="-230811" algn="l" defTabSz="923244" rtl="0" eaLnBrk="1" latinLnBrk="0" hangingPunct="1">
        <a:spcBef>
          <a:spcPct val="20000"/>
        </a:spcBef>
        <a:buFont typeface="Arial" pitchFamily="34" charset="0"/>
        <a:buChar char="–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77297" indent="-230811" algn="l" defTabSz="923244" rtl="0" eaLnBrk="1" latinLnBrk="0" hangingPunct="1">
        <a:spcBef>
          <a:spcPct val="20000"/>
        </a:spcBef>
        <a:buFont typeface="Arial" pitchFamily="34" charset="0"/>
        <a:buChar char="»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3891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6pPr>
      <a:lvl7pPr marL="300053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7pPr>
      <a:lvl8pPr marL="3462160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8pPr>
      <a:lvl9pPr marL="3923783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1pPr>
      <a:lvl2pPr marL="46162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2pPr>
      <a:lvl3pPr marL="92324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3pPr>
      <a:lvl4pPr marL="138486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4pPr>
      <a:lvl5pPr marL="1846485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5pPr>
      <a:lvl6pPr marL="2308107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69728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23135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69297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647" y="1189749"/>
            <a:ext cx="7690705" cy="1961783"/>
          </a:xfrm>
        </p:spPr>
        <p:txBody>
          <a:bodyPr>
            <a:noAutofit/>
          </a:bodyPr>
          <a:lstStyle/>
          <a:p>
            <a:r>
              <a:rPr lang="en-US" sz="3534" dirty="0"/>
              <a:t>Visualizing Model Behavior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47244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Julius Adebayo &amp; </a:t>
            </a:r>
            <a:r>
              <a:rPr lang="en-US" sz="3200" dirty="0" err="1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Hima</a:t>
            </a:r>
            <a:r>
              <a:rPr lang="en-US" sz="3200" dirty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Lakkaraju</a:t>
            </a:r>
          </a:p>
          <a:p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76200" y="4429125"/>
            <a:ext cx="89916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074"/>
      </p:ext>
    </p:extLst>
  </p:cSld>
  <p:clrMapOvr>
    <a:masterClrMapping/>
  </p:clrMapOvr>
  <p:transition advTm="1624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B913-CDF2-6642-99A6-3847609C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Prediction Difference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58C33-62E2-8F46-8E7A-F0CF93CC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Robnik-Šikonja</a:t>
            </a:r>
            <a:r>
              <a:rPr lang="en-US" dirty="0"/>
              <a:t> &amp; </a:t>
            </a:r>
            <a:r>
              <a:rPr lang="en-US" dirty="0" err="1"/>
              <a:t>Kononenko</a:t>
            </a:r>
            <a:r>
              <a:rPr lang="en-US" dirty="0"/>
              <a:t> (2008)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For a given prediction</a:t>
            </a:r>
            <a:r>
              <a:rPr lang="en-US" dirty="0"/>
              <a:t>, assign </a:t>
            </a:r>
            <a:r>
              <a:rPr lang="en-US" dirty="0">
                <a:solidFill>
                  <a:srgbClr val="0000FF"/>
                </a:solidFill>
              </a:rPr>
              <a:t>a relevance score </a:t>
            </a:r>
            <a:r>
              <a:rPr lang="en-US" dirty="0"/>
              <a:t>to each input feature </a:t>
            </a:r>
            <a:r>
              <a:rPr lang="en-US" dirty="0" err="1"/>
              <a:t>w.r.t</a:t>
            </a:r>
            <a:r>
              <a:rPr lang="en-US" dirty="0"/>
              <a:t>. a class c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Intuition: </a:t>
            </a:r>
            <a:r>
              <a:rPr lang="en-US" dirty="0"/>
              <a:t>the relevance of a feature x</a:t>
            </a:r>
            <a:r>
              <a:rPr lang="en-US" baseline="-25000" dirty="0"/>
              <a:t>i </a:t>
            </a:r>
            <a:r>
              <a:rPr lang="en-US" dirty="0"/>
              <a:t>can be estimated by measuring how prediction changes if the feature is unknown </a:t>
            </a:r>
          </a:p>
          <a:p>
            <a:pPr lvl="1"/>
            <a:r>
              <a:rPr lang="en-US" dirty="0"/>
              <a:t>Difference between               and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C3406-E471-1A4A-B6B7-C93A4594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F11EC-21D3-7F48-BD74-C6E100031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461000"/>
            <a:ext cx="1108833" cy="361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01C03-065D-7B4E-B4E0-23BDAE77B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410200"/>
            <a:ext cx="939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4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A276-84E4-044B-A7F4-AB327E97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Prediction When Feature </a:t>
            </a:r>
            <a:br>
              <a:rPr lang="en-US" dirty="0"/>
            </a:br>
            <a:r>
              <a:rPr lang="en-US" dirty="0"/>
              <a:t>is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BE956-7EBC-1D42-982E-785D30DD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Label the feature as unknown</a:t>
            </a:r>
          </a:p>
          <a:p>
            <a:pPr lvl="1"/>
            <a:r>
              <a:rPr lang="en-US" dirty="0"/>
              <a:t>Only few classifiers allow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Retrain classifier with the feature left out</a:t>
            </a:r>
          </a:p>
          <a:p>
            <a:pPr lvl="1"/>
            <a:r>
              <a:rPr lang="en-US" dirty="0"/>
              <a:t>Infeasible with DNNs and high dimensional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Simulate the absence of a feature by marginalizing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9B815-8E2F-224A-B1B4-C932F138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C52BB-7154-E44E-A880-CAE75C3BC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395012"/>
            <a:ext cx="4076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A432-AE60-7643-877F-F45B99C2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Difference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F4107-81F3-B340-B5E4-060019A76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Prior probability can be approximated by empirical distribution of that feature</a:t>
            </a:r>
          </a:p>
          <a:p>
            <a:endParaRPr lang="en-US" dirty="0"/>
          </a:p>
          <a:p>
            <a:r>
              <a:rPr lang="en-US" dirty="0"/>
              <a:t>Comparing the probabilities using </a:t>
            </a:r>
            <a:r>
              <a:rPr lang="en-US" i="1" dirty="0">
                <a:solidFill>
                  <a:srgbClr val="0000FF"/>
                </a:solidFill>
              </a:rPr>
              <a:t>weight of evidence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9026B-307B-734E-870F-CC5B40A5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02483-4791-994C-BB34-B4F59E321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42320"/>
            <a:ext cx="4086570" cy="8436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C987C4-5B63-E844-8A00-659E8E808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9" y="5181600"/>
            <a:ext cx="54483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AE944-7684-1B4A-8CF5-B60A96773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20" y="5900708"/>
            <a:ext cx="3683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E0CB2-F546-F844-AECA-7E10FC10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Difference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D178E-AB0F-7940-873B-1F3EDC460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WE </a:t>
            </a:r>
            <a:r>
              <a:rPr lang="en-US" dirty="0"/>
              <a:t>reflects relative importance of all features (for a prediction)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Large prediction difference </a:t>
            </a:r>
            <a:r>
              <a:rPr lang="en-US" dirty="0">
                <a:sym typeface="Wingdings" pitchFamily="2" charset="2"/>
              </a:rPr>
              <a:t> feature contributed substantially to classification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olidFill>
                  <a:srgbClr val="0000FF"/>
                </a:solidFill>
                <a:sym typeface="Wingdings" pitchFamily="2" charset="2"/>
              </a:rPr>
              <a:t>Small difference </a:t>
            </a:r>
            <a:r>
              <a:rPr lang="en-US" dirty="0">
                <a:sym typeface="Wingdings" pitchFamily="2" charset="2"/>
              </a:rPr>
              <a:t> feature was not important</a:t>
            </a:r>
          </a:p>
          <a:p>
            <a:endParaRPr lang="en-US" b="1" dirty="0">
              <a:solidFill>
                <a:srgbClr val="0000FF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rgbClr val="0000FF"/>
                </a:solidFill>
                <a:sym typeface="Wingdings" pitchFamily="2" charset="2"/>
              </a:rPr>
              <a:t>Positive value </a:t>
            </a:r>
            <a:r>
              <a:rPr lang="en-US" dirty="0">
                <a:sym typeface="Wingdings" pitchFamily="2" charset="2"/>
              </a:rPr>
              <a:t> evidence for</a:t>
            </a:r>
            <a:br>
              <a:rPr lang="en-US" b="1" dirty="0">
                <a:solidFill>
                  <a:srgbClr val="0000FF"/>
                </a:solidFill>
                <a:sym typeface="Wingdings" pitchFamily="2" charset="2"/>
              </a:rPr>
            </a:br>
            <a:endParaRPr lang="en-US" b="1" dirty="0">
              <a:solidFill>
                <a:srgbClr val="0000FF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rgbClr val="0000FF"/>
                </a:solidFill>
                <a:sym typeface="Wingdings" pitchFamily="2" charset="2"/>
              </a:rPr>
              <a:t>Negative value </a:t>
            </a:r>
            <a:r>
              <a:rPr lang="en-US" dirty="0">
                <a:sym typeface="Wingdings" pitchFamily="2" charset="2"/>
              </a:rPr>
              <a:t> evidence against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AA44D-93E7-BD49-8B14-1DCA9B28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9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B619-9AD3-B240-B25F-8A37E757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Work: Conditional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687A-2F49-BD49-AB64-0C862095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Approximating conditional probability using marginal distribution is </a:t>
            </a:r>
            <a:r>
              <a:rPr lang="en-US" dirty="0">
                <a:solidFill>
                  <a:srgbClr val="0000FF"/>
                </a:solidFill>
              </a:rPr>
              <a:t>very crude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</a:t>
            </a:r>
            <a:r>
              <a:rPr lang="en-US" dirty="0">
                <a:solidFill>
                  <a:srgbClr val="0000FF"/>
                </a:solidFill>
              </a:rPr>
              <a:t>intuition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pixel depends most strongly on a small neighborhood around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conditional of a pixel given its neighborhood does not depend on the position of the pixel in the image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1C8B1-C64F-774B-8658-547BE367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FC9A6-1CBF-A345-902B-BE192988D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1714500" cy="57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6D78A6-E028-1641-B9E3-6334CE0E9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40" y="2654300"/>
            <a:ext cx="1003300" cy="50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8A1170-44AA-5C4A-9F12-80E1E004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20" y="2762250"/>
            <a:ext cx="266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B625-0362-0F4B-B337-A13E3CF2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Work: Conditional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25C3-060D-FF4C-8EBD-8493B45B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New approximation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Improved approximation/Tractable</a:t>
            </a:r>
          </a:p>
          <a:p>
            <a:endParaRPr lang="en-US" dirty="0"/>
          </a:p>
          <a:p>
            <a:r>
              <a:rPr lang="en-US" dirty="0"/>
              <a:t>For a </a:t>
            </a:r>
            <a:r>
              <a:rPr lang="en-US" dirty="0">
                <a:solidFill>
                  <a:srgbClr val="0000FF"/>
                </a:solidFill>
              </a:rPr>
              <a:t>feature to be relevant</a:t>
            </a:r>
            <a:r>
              <a:rPr lang="en-US" dirty="0"/>
              <a:t>:  </a:t>
            </a:r>
          </a:p>
          <a:p>
            <a:endParaRPr lang="en-US" dirty="0"/>
          </a:p>
          <a:p>
            <a:pPr lvl="1"/>
            <a:r>
              <a:rPr lang="en-US" dirty="0"/>
              <a:t>Relevant to predict class of interest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Should be hard to predict from neighboring pixels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88C23-B7AF-CA4D-A4B4-FACCF34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4CCAF-1BF5-1245-8780-5A4D48B55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3" y="1397498"/>
            <a:ext cx="3695700" cy="7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0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B619-9AD3-B240-B25F-8A37E757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Work: Multivariate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687A-2F49-BD49-AB64-0C862095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Previous work: only one feature removed at a time (</a:t>
            </a:r>
            <a:r>
              <a:rPr lang="en-US" sz="2800" dirty="0">
                <a:solidFill>
                  <a:srgbClr val="0000FF"/>
                </a:solidFill>
              </a:rPr>
              <a:t>univariate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Issues?</a:t>
            </a:r>
          </a:p>
          <a:p>
            <a:pPr lvl="1"/>
            <a:endParaRPr lang="en-US" sz="2800" dirty="0"/>
          </a:p>
          <a:p>
            <a:pPr marL="461620" lvl="1" indent="0">
              <a:buNone/>
            </a:pPr>
            <a:endParaRPr lang="en-US" sz="2800" dirty="0"/>
          </a:p>
          <a:p>
            <a:pPr lvl="1"/>
            <a:endParaRPr lang="en-US" sz="2800" dirty="0"/>
          </a:p>
          <a:p>
            <a:r>
              <a:rPr lang="en-US" sz="2800" dirty="0"/>
              <a:t>Multivariate: </a:t>
            </a:r>
            <a:r>
              <a:rPr lang="en-US" sz="2800" dirty="0">
                <a:solidFill>
                  <a:srgbClr val="0000FF"/>
                </a:solidFill>
              </a:rPr>
              <a:t>remove several features at once</a:t>
            </a:r>
            <a:endParaRPr lang="en-US" sz="2800" dirty="0"/>
          </a:p>
          <a:p>
            <a:pPr lvl="1"/>
            <a:r>
              <a:rPr lang="en-US" sz="2800" dirty="0"/>
              <a:t>remove patches of connected pixels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1C8B1-C64F-774B-8658-547BE367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4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E55E-4512-8542-AC6F-59D80B92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Work: Multivariate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6BD8-9740-EF48-8B0E-476F94151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2BD4A-F64E-FF41-B27B-82DE0028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3FAC8-7A20-D046-AB60-3A7B5E314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4" y="1498601"/>
            <a:ext cx="8210257" cy="32974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BE6F7-52BD-154A-B75C-430715EA506A}"/>
              </a:ext>
            </a:extLst>
          </p:cNvPr>
          <p:cNvCxnSpPr/>
          <p:nvPr/>
        </p:nvCxnSpPr>
        <p:spPr>
          <a:xfrm flipH="1">
            <a:off x="3590364" y="2641601"/>
            <a:ext cx="304800" cy="28956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E3A32B-FBFE-4C40-A6FA-C29CF782C333}"/>
              </a:ext>
            </a:extLst>
          </p:cNvPr>
          <p:cNvSpPr txBox="1"/>
          <p:nvPr/>
        </p:nvSpPr>
        <p:spPr>
          <a:xfrm>
            <a:off x="1600200" y="5544459"/>
            <a:ext cx="414594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Think of this small patch as a feature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EDB86C-2489-994D-B7D4-B8CCD845A4A6}"/>
              </a:ext>
            </a:extLst>
          </p:cNvPr>
          <p:cNvCxnSpPr>
            <a:cxnSpLocks/>
          </p:cNvCxnSpPr>
          <p:nvPr/>
        </p:nvCxnSpPr>
        <p:spPr>
          <a:xfrm>
            <a:off x="4152899" y="2855552"/>
            <a:ext cx="2133601" cy="19496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4E810A-8175-444B-9EBF-406CCDB17680}"/>
              </a:ext>
            </a:extLst>
          </p:cNvPr>
          <p:cNvSpPr txBox="1"/>
          <p:nvPr/>
        </p:nvSpPr>
        <p:spPr>
          <a:xfrm>
            <a:off x="3900151" y="4812491"/>
            <a:ext cx="4709944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Think of this outer patch as neighborhood</a:t>
            </a:r>
          </a:p>
        </p:txBody>
      </p:sp>
    </p:spTree>
    <p:extLst>
      <p:ext uri="{BB962C8B-B14F-4D97-AF65-F5344CB8AC3E}">
        <p14:creationId xmlns:p14="http://schemas.microsoft.com/office/powerpoint/2010/main" val="158697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F5A2-2847-764B-AB95-EE5C1222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Work: Deep Visualization of</a:t>
            </a:r>
            <a:br>
              <a:rPr lang="en-US" dirty="0"/>
            </a:br>
            <a:r>
              <a:rPr lang="en-US" dirty="0"/>
              <a:t>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053B-861D-4A4D-9858-89D64CCC4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interesting to understand what goes on within hidden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Activation difference: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69EBD-FC9B-5A43-9C5F-3D2C735F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AC2DB-0036-F849-9A24-2A50B307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667000"/>
            <a:ext cx="3619500" cy="1085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8472A0-8DD9-DA41-8E9F-57AEF9314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667000"/>
            <a:ext cx="2273300" cy="8763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AED89D-C8A7-5C45-A69C-B7F42E2D80FD}"/>
              </a:ext>
            </a:extLst>
          </p:cNvPr>
          <p:cNvCxnSpPr>
            <a:cxnSpLocks/>
          </p:cNvCxnSpPr>
          <p:nvPr/>
        </p:nvCxnSpPr>
        <p:spPr>
          <a:xfrm flipH="1">
            <a:off x="4038600" y="3352800"/>
            <a:ext cx="218515" cy="1143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CF03D6-C931-4446-A307-65CA4C06E028}"/>
              </a:ext>
            </a:extLst>
          </p:cNvPr>
          <p:cNvSpPr txBox="1"/>
          <p:nvPr/>
        </p:nvSpPr>
        <p:spPr>
          <a:xfrm>
            <a:off x="2655426" y="4532559"/>
            <a:ext cx="3057825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Value in layer H of network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EDF244-220A-B747-875F-20FE4F32A9A7}"/>
              </a:ext>
            </a:extLst>
          </p:cNvPr>
          <p:cNvCxnSpPr>
            <a:cxnSpLocks/>
          </p:cNvCxnSpPr>
          <p:nvPr/>
        </p:nvCxnSpPr>
        <p:spPr>
          <a:xfrm>
            <a:off x="5397500" y="3351336"/>
            <a:ext cx="1346200" cy="7065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79481F-7496-4A4A-A8D6-77C72FA009FA}"/>
              </a:ext>
            </a:extLst>
          </p:cNvPr>
          <p:cNvSpPr txBox="1"/>
          <p:nvPr/>
        </p:nvSpPr>
        <p:spPr>
          <a:xfrm>
            <a:off x="6070600" y="4108451"/>
            <a:ext cx="2034531" cy="696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Value of node in 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subsequent layer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8D4A0E-D094-794E-AECB-B3367A99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56" y="5589560"/>
            <a:ext cx="4679577" cy="5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4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03C5-9E0C-DF4C-9F68-45DCD014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48EE9-C8C8-F14A-A14B-10B2BB95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datasets:</a:t>
            </a:r>
          </a:p>
          <a:p>
            <a:pPr lvl="1"/>
            <a:r>
              <a:rPr lang="en-US" dirty="0"/>
              <a:t>ImageNet</a:t>
            </a:r>
          </a:p>
          <a:p>
            <a:pPr lvl="1"/>
            <a:r>
              <a:rPr lang="en-US" dirty="0"/>
              <a:t>MRI Scans</a:t>
            </a:r>
          </a:p>
          <a:p>
            <a:pPr lvl="1"/>
            <a:endParaRPr lang="en-US" dirty="0"/>
          </a:p>
          <a:p>
            <a:r>
              <a:rPr lang="en-US" dirty="0"/>
              <a:t>Comparing Marginal vs Conditional Sampling</a:t>
            </a:r>
          </a:p>
          <a:p>
            <a:endParaRPr lang="en-US" dirty="0"/>
          </a:p>
          <a:p>
            <a:r>
              <a:rPr lang="en-US" dirty="0"/>
              <a:t>Studying Multivariate Analysis</a:t>
            </a:r>
          </a:p>
          <a:p>
            <a:endParaRPr lang="en-US" dirty="0"/>
          </a:p>
          <a:p>
            <a:r>
              <a:rPr lang="en-US" dirty="0"/>
              <a:t>Studying Deep Visualization of Hidden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62121-6C85-1F4A-B3ED-88E09319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3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B2D7-BA52-DA42-8D45-2721C253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23A8-66B5-0941-BF82-CCBF266E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08540"/>
            <a:ext cx="9372599" cy="51816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Upcoming Deadline</a:t>
            </a:r>
          </a:p>
          <a:p>
            <a:pPr lvl="1"/>
            <a:r>
              <a:rPr lang="en-US" sz="2800" dirty="0"/>
              <a:t>October 22</a:t>
            </a:r>
            <a:r>
              <a:rPr lang="en-US" sz="2800" baseline="30000" dirty="0"/>
              <a:t>nd</a:t>
            </a:r>
            <a:r>
              <a:rPr lang="en-US" sz="2800" dirty="0"/>
              <a:t> – HW2</a:t>
            </a:r>
          </a:p>
          <a:p>
            <a:endParaRPr lang="en-US" sz="2800" dirty="0"/>
          </a:p>
          <a:p>
            <a:r>
              <a:rPr lang="en-US" sz="2800" dirty="0"/>
              <a:t>Paper 1: Visualizing Deep Neural Network Decisions</a:t>
            </a:r>
          </a:p>
          <a:p>
            <a:pPr lvl="4"/>
            <a:r>
              <a:rPr lang="en-US" sz="1790" dirty="0"/>
              <a:t>[</a:t>
            </a:r>
            <a:r>
              <a:rPr lang="en-US" sz="1790" dirty="0" err="1"/>
              <a:t>Hima</a:t>
            </a:r>
            <a:r>
              <a:rPr lang="en-US" sz="1790" dirty="0"/>
              <a:t> Lakkaraju]</a:t>
            </a:r>
          </a:p>
          <a:p>
            <a:pPr marL="1846486" lvl="4" indent="0">
              <a:buNone/>
            </a:pPr>
            <a:endParaRPr lang="en-US" sz="1790" dirty="0"/>
          </a:p>
          <a:p>
            <a:r>
              <a:rPr lang="en-US" sz="2800" dirty="0"/>
              <a:t>Short Break [10 minutes]</a:t>
            </a:r>
          </a:p>
          <a:p>
            <a:endParaRPr lang="en-US" sz="2800" dirty="0"/>
          </a:p>
          <a:p>
            <a:r>
              <a:rPr lang="en-US" sz="2800" dirty="0"/>
              <a:t>Paper 2: Sanity Checks for Saliency Maps </a:t>
            </a:r>
          </a:p>
          <a:p>
            <a:pPr lvl="4"/>
            <a:r>
              <a:rPr lang="en-US" sz="1790" dirty="0"/>
              <a:t>[Julius Adebayo]</a:t>
            </a:r>
          </a:p>
          <a:p>
            <a:endParaRPr lang="en-US" sz="2800" dirty="0"/>
          </a:p>
          <a:p>
            <a:r>
              <a:rPr lang="en-US" sz="2800" dirty="0"/>
              <a:t>Mid-term Project Presentations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1C3A-AC76-E14F-93E8-FB822DA1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8740-5FDA-6446-A8E6-9AD8AFEC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D9CA-8696-8A49-AA6D-ADEF2A64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from </a:t>
            </a:r>
            <a:r>
              <a:rPr lang="en-US" dirty="0" err="1"/>
              <a:t>Russakovsky</a:t>
            </a:r>
            <a:r>
              <a:rPr lang="en-US" dirty="0"/>
              <a:t> et. al. and three DNNs</a:t>
            </a:r>
          </a:p>
          <a:p>
            <a:pPr lvl="1"/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 err="1"/>
              <a:t>GoogLeNet</a:t>
            </a:r>
            <a:endParaRPr lang="en-US" dirty="0"/>
          </a:p>
          <a:p>
            <a:pPr lvl="1"/>
            <a:r>
              <a:rPr lang="en-US" dirty="0"/>
              <a:t>VGG </a:t>
            </a:r>
          </a:p>
          <a:p>
            <a:pPr lvl="1"/>
            <a:endParaRPr lang="en-US" dirty="0"/>
          </a:p>
          <a:p>
            <a:r>
              <a:rPr lang="en-US" dirty="0"/>
              <a:t>Publicly available pre-trained models</a:t>
            </a:r>
          </a:p>
          <a:p>
            <a:endParaRPr lang="en-US" dirty="0"/>
          </a:p>
          <a:p>
            <a:r>
              <a:rPr lang="en-US" dirty="0"/>
              <a:t>Analyzing one image: 20, 30 and 70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36970-3301-4245-8F6B-E4E70278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6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9D7D44-5F0F-F649-A4F7-4A6D18C94D03}"/>
              </a:ext>
            </a:extLst>
          </p:cNvPr>
          <p:cNvSpPr txBox="1">
            <a:spLocks/>
          </p:cNvSpPr>
          <p:nvPr/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Marginal Sampling </a:t>
            </a:r>
            <a:r>
              <a:rPr lang="en-US" dirty="0">
                <a:sym typeface="Wingdings" pitchFamily="2" charset="2"/>
              </a:rPr>
              <a:t> pixels that can be easily predicted using neighborhood are important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Conditional Sampling  more specific and fine grained results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6D29E-CBFD-0046-9158-F4BD998C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vs Conditional Sampling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4533B0-10E1-F942-AA9C-091FC84B2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01980"/>
            <a:ext cx="8229600" cy="18103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ABE5F-F110-C54B-A58D-54548D6C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8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00C3-014F-BF4F-B138-D2807025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Analysis : Window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7C7A-8CBE-214D-A686-364F2402D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, </a:t>
            </a:r>
            <a:r>
              <a:rPr lang="en-US" i="1" dirty="0"/>
              <a:t>l </a:t>
            </a:r>
            <a:r>
              <a:rPr lang="en-US" dirty="0"/>
              <a:t>=</a:t>
            </a:r>
            <a:r>
              <a:rPr lang="en-US" i="1" dirty="0"/>
              <a:t> k </a:t>
            </a:r>
            <a:r>
              <a:rPr lang="en-US" dirty="0"/>
              <a:t>+ 4, varying </a:t>
            </a:r>
            <a:r>
              <a:rPr lang="en-US" i="1" dirty="0"/>
              <a:t>k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Increasing window size </a:t>
            </a:r>
            <a:r>
              <a:rPr lang="en-US" dirty="0">
                <a:sym typeface="Wingdings" pitchFamily="2" charset="2"/>
              </a:rPr>
              <a:t> more easily interpretable, smooth until image gets blurry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2B34E-E979-AC45-9C29-6B4D8E30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C4DE4-D846-B548-9721-461A238F8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471"/>
            <a:ext cx="9144000" cy="13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9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61B3F2-2259-4442-8FFC-43B7360E233B}"/>
              </a:ext>
            </a:extLst>
          </p:cNvPr>
          <p:cNvSpPr txBox="1">
            <a:spLocks/>
          </p:cNvSpPr>
          <p:nvPr/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Three different layers of </a:t>
            </a:r>
            <a:r>
              <a:rPr lang="en-US" dirty="0" err="1"/>
              <a:t>GoogLeNet</a:t>
            </a:r>
            <a:endParaRPr lang="en-US" dirty="0"/>
          </a:p>
          <a:p>
            <a:pPr lvl="1"/>
            <a:r>
              <a:rPr lang="en-US" dirty="0"/>
              <a:t>How different feature maps in 3 different layers react to tabby cat image?</a:t>
            </a:r>
          </a:p>
          <a:p>
            <a:endParaRPr lang="en-US" dirty="0"/>
          </a:p>
          <a:p>
            <a:r>
              <a:rPr lang="en-US" i="1" dirty="0"/>
              <a:t>K</a:t>
            </a:r>
            <a:r>
              <a:rPr lang="en-US" dirty="0"/>
              <a:t> = 10,</a:t>
            </a:r>
            <a:r>
              <a:rPr lang="en-US" i="1" dirty="0"/>
              <a:t> l </a:t>
            </a:r>
            <a:r>
              <a:rPr lang="en-US" dirty="0"/>
              <a:t>= 14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D52B-3580-E54D-9366-F3DF605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Hidden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296450-9DC2-A84D-92F0-062BE8623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9" y="1401980"/>
            <a:ext cx="8229600" cy="21651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E4EF0-2B9A-294D-B789-00E860FF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52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5C86-E68B-644E-9707-60C744C1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7262E-73A4-D647-82EA-D946AB75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Visualize 3 different feature maps react to multiple images </a:t>
            </a:r>
          </a:p>
          <a:p>
            <a:pPr lvl="1"/>
            <a:r>
              <a:rPr lang="en-US" dirty="0"/>
              <a:t>Middle of the network -- </a:t>
            </a:r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2470E-6BF0-D14E-8037-6E186E1F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A5B98-1C19-0C44-91C3-F50509536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24917"/>
            <a:ext cx="7089104" cy="32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0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277D-0A26-224E-9479-E3747515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Penultimate vs Output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1F6359-DF4D-BA46-BD3F-2FF69F486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379304"/>
            <a:ext cx="8229600" cy="24996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80D03-60F9-844E-98EE-B063ED42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12169C-7D2B-0E4F-92A7-B08FD2A51180}"/>
              </a:ext>
            </a:extLst>
          </p:cNvPr>
          <p:cNvSpPr txBox="1">
            <a:spLocks/>
          </p:cNvSpPr>
          <p:nvPr/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Visualizations in penultimate layer look similar if classes are similar</a:t>
            </a:r>
          </a:p>
          <a:p>
            <a:endParaRPr lang="en-US" dirty="0"/>
          </a:p>
          <a:p>
            <a:r>
              <a:rPr lang="en-US" dirty="0"/>
              <a:t>In the final layer, values of nodes are all interdependent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23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8893-743F-034C-88C3-54FAFD35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Neural Architectures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5873A7-1DA6-EE46-BCAA-A3DA94BBD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52600"/>
            <a:ext cx="8229600" cy="13118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E2595-421B-7E45-BF11-9A5B3D78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BAEB68-0E1D-064D-855B-463A31ED759D}"/>
              </a:ext>
            </a:extLst>
          </p:cNvPr>
          <p:cNvSpPr txBox="1">
            <a:spLocks/>
          </p:cNvSpPr>
          <p:nvPr/>
        </p:nvSpPr>
        <p:spPr>
          <a:xfrm>
            <a:off x="457199" y="9144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is looking at more contextual info </a:t>
            </a:r>
          </a:p>
          <a:p>
            <a:pPr lvl="1"/>
            <a:r>
              <a:rPr lang="en-US" dirty="0"/>
              <a:t>E.g., sky in balloon image</a:t>
            </a:r>
          </a:p>
          <a:p>
            <a:endParaRPr lang="en-US" dirty="0"/>
          </a:p>
          <a:p>
            <a:r>
              <a:rPr lang="en-US" dirty="0"/>
              <a:t>VGG: last image</a:t>
            </a:r>
          </a:p>
          <a:p>
            <a:pPr lvl="1"/>
            <a:r>
              <a:rPr lang="en-US" dirty="0"/>
              <a:t>Basket differentiates between balloon and parachute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4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625F-F91F-774D-B122-A3165133A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E486B-F8E7-9A41-96F0-49C91999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MRI Data of HIV and Healthy patients</a:t>
            </a:r>
          </a:p>
          <a:p>
            <a:endParaRPr lang="en-US" dirty="0"/>
          </a:p>
          <a:p>
            <a:r>
              <a:rPr lang="en-US" dirty="0"/>
              <a:t>COBRA dataset: </a:t>
            </a:r>
          </a:p>
          <a:p>
            <a:pPr lvl="1"/>
            <a:r>
              <a:rPr lang="en-US" dirty="0"/>
              <a:t>100 HIV patients</a:t>
            </a:r>
          </a:p>
          <a:p>
            <a:pPr lvl="1"/>
            <a:r>
              <a:rPr lang="en-US" dirty="0"/>
              <a:t>70 healthy patients</a:t>
            </a:r>
          </a:p>
          <a:p>
            <a:pPr lvl="1"/>
            <a:r>
              <a:rPr lang="en-US" dirty="0"/>
              <a:t>3D MRIs</a:t>
            </a:r>
          </a:p>
          <a:p>
            <a:pPr lvl="1"/>
            <a:endParaRPr lang="en-US" dirty="0"/>
          </a:p>
          <a:p>
            <a:r>
              <a:rPr lang="en-US" dirty="0"/>
              <a:t>91 × 109 × 91 = 902, 629 voxels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F4BB8-7FD6-9541-8092-B80024F4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2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89C8-1322-C447-B028-DD6CA7CC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2B112-50FA-964E-BD40-EAE4F01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L2 regularized logistic regression</a:t>
            </a:r>
          </a:p>
          <a:p>
            <a:endParaRPr lang="en-US" dirty="0"/>
          </a:p>
          <a:p>
            <a:r>
              <a:rPr lang="en-US" dirty="0"/>
              <a:t>Balanced dataset</a:t>
            </a:r>
          </a:p>
          <a:p>
            <a:endParaRPr lang="en-US" dirty="0"/>
          </a:p>
          <a:p>
            <a:r>
              <a:rPr lang="en-US" dirty="0"/>
              <a:t>69.3% accuracy</a:t>
            </a:r>
          </a:p>
          <a:p>
            <a:pPr lvl="1"/>
            <a:r>
              <a:rPr lang="en-US" dirty="0"/>
              <a:t>10 fold cross validation</a:t>
            </a:r>
          </a:p>
          <a:p>
            <a:pPr lvl="1"/>
            <a:endParaRPr lang="en-US" dirty="0"/>
          </a:p>
          <a:p>
            <a:r>
              <a:rPr lang="en-US" dirty="0"/>
              <a:t>Analyzing one image – 30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4EB61-8B87-C341-9EBD-A2E8A97B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9CAA-3FCE-774F-83D7-0A966509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Difference vs. Weights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EE7C6F-08A7-674D-9F3D-5E33AF063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45348"/>
            <a:ext cx="742950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A5533-77D0-4745-88B5-DC30B410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22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159965"/>
            <a:ext cx="7772400" cy="1470026"/>
          </a:xfrm>
        </p:spPr>
        <p:txBody>
          <a:bodyPr/>
          <a:lstStyle/>
          <a:p>
            <a:r>
              <a:rPr lang="en-US" dirty="0"/>
              <a:t>Visualizing Deep Neural Network Decisions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590550" y="6073328"/>
            <a:ext cx="81153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Luisa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Zintgraf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, Taco Cohen,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Tameem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Adel, Max Welling</a:t>
            </a:r>
          </a:p>
        </p:txBody>
      </p:sp>
    </p:spTree>
    <p:extLst>
      <p:ext uri="{BB962C8B-B14F-4D97-AF65-F5344CB8AC3E}">
        <p14:creationId xmlns:p14="http://schemas.microsoft.com/office/powerpoint/2010/main" val="294300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25BA-53B5-1145-8017-419BBD4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Different Classes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105BE5-72C9-1643-ADBF-00ACBA3E8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229600" cy="25627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13FD-4B79-2544-9C3E-B7E219E3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5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6E5F-0937-D342-898C-741E4AB9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Patch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78F7A-3DE3-8448-8D22-282D03C4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AA411A-5FD3-8845-BD42-3656B577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2514600"/>
            <a:ext cx="8229600" cy="2008120"/>
          </a:xfrm>
        </p:spPr>
      </p:pic>
    </p:spTree>
    <p:extLst>
      <p:ext uri="{BB962C8B-B14F-4D97-AF65-F5344CB8AC3E}">
        <p14:creationId xmlns:p14="http://schemas.microsoft.com/office/powerpoint/2010/main" val="110405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676400"/>
            <a:ext cx="8458199" cy="5181600"/>
          </a:xfrm>
        </p:spPr>
        <p:txBody>
          <a:bodyPr/>
          <a:lstStyle/>
          <a:p>
            <a:r>
              <a:rPr lang="en-US" dirty="0"/>
              <a:t>Presents (improvements of) </a:t>
            </a:r>
            <a:r>
              <a:rPr lang="en-US" dirty="0">
                <a:solidFill>
                  <a:srgbClr val="0000FF"/>
                </a:solidFill>
              </a:rPr>
              <a:t>prediction difference analysis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Visualizing the response of a DNN to a specific input</a:t>
            </a:r>
          </a:p>
          <a:p>
            <a:pPr lvl="1"/>
            <a:endParaRPr lang="en-US" dirty="0"/>
          </a:p>
          <a:p>
            <a:r>
              <a:rPr lang="en-US" dirty="0"/>
              <a:t>Probabilistically sound methodology</a:t>
            </a:r>
          </a:p>
          <a:p>
            <a:endParaRPr lang="en-US" dirty="0"/>
          </a:p>
          <a:p>
            <a:r>
              <a:rPr lang="en-US" dirty="0"/>
              <a:t>Provides </a:t>
            </a:r>
            <a:r>
              <a:rPr lang="en-US" dirty="0">
                <a:solidFill>
                  <a:srgbClr val="0000FF"/>
                </a:solidFill>
              </a:rPr>
              <a:t>insight into decision making </a:t>
            </a:r>
            <a:r>
              <a:rPr lang="en-US" dirty="0"/>
              <a:t>of classifiers</a:t>
            </a:r>
          </a:p>
          <a:p>
            <a:endParaRPr lang="en-US" dirty="0"/>
          </a:p>
          <a:p>
            <a:r>
              <a:rPr lang="en-US" dirty="0"/>
              <a:t>Experiments on ImageNet and MRI scans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C8A2-7856-6B49-9EB1-0BF1A3D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7DA6-C53F-3F48-B3C4-5BD1D03D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Nets (DNNs) widely used for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Image classification</a:t>
            </a:r>
          </a:p>
          <a:p>
            <a:endParaRPr lang="en-US" dirty="0"/>
          </a:p>
          <a:p>
            <a:r>
              <a:rPr lang="en-US" dirty="0"/>
              <a:t>DNN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complex non-linear function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Lack of transparency</a:t>
            </a:r>
            <a:r>
              <a:rPr lang="en-US" dirty="0">
                <a:sym typeface="Wingdings" pitchFamily="2" charset="2"/>
              </a:rPr>
              <a:t>  a huge problem</a:t>
            </a:r>
          </a:p>
          <a:p>
            <a:pPr lvl="1"/>
            <a:r>
              <a:rPr lang="en-US" dirty="0">
                <a:sym typeface="Wingdings" pitchFamily="2" charset="2"/>
              </a:rPr>
              <a:t>Self driving, medicine, criminal justice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CA41-2BB9-964F-9133-C6B407DB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C8A2-7856-6B49-9EB1-0BF1A3D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7DA6-C53F-3F48-B3C4-5BD1D03D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novel, probabilistically sound methodology for explaining decisions of DNNs</a:t>
            </a:r>
          </a:p>
          <a:p>
            <a:endParaRPr lang="en-US" i="1" dirty="0">
              <a:solidFill>
                <a:srgbClr val="0000FF"/>
              </a:solidFill>
            </a:endParaRPr>
          </a:p>
          <a:p>
            <a:r>
              <a:rPr lang="en-US" dirty="0"/>
              <a:t>Produces </a:t>
            </a:r>
            <a:r>
              <a:rPr lang="en-US" dirty="0">
                <a:solidFill>
                  <a:srgbClr val="0000FF"/>
                </a:solidFill>
              </a:rPr>
              <a:t>saliency maps </a:t>
            </a:r>
            <a:r>
              <a:rPr lang="en-US" dirty="0"/>
              <a:t>such 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CA41-2BB9-964F-9133-C6B407DB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F44F9-EEDD-B645-A4A1-E9D56272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57600"/>
            <a:ext cx="4800600" cy="2363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BAA79-5C4C-8649-B1FC-288244D529CA}"/>
              </a:ext>
            </a:extLst>
          </p:cNvPr>
          <p:cNvSpPr txBox="1"/>
          <p:nvPr/>
        </p:nvSpPr>
        <p:spPr>
          <a:xfrm>
            <a:off x="3362412" y="6248518"/>
            <a:ext cx="32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Red is for, blue is against the prediction</a:t>
            </a:r>
          </a:p>
        </p:txBody>
      </p:sp>
    </p:spTree>
    <p:extLst>
      <p:ext uri="{BB962C8B-B14F-4D97-AF65-F5344CB8AC3E}">
        <p14:creationId xmlns:p14="http://schemas.microsoft.com/office/powerpoint/2010/main" val="141272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F74-F725-E24A-8844-08C8FAB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2C2A-957E-BC40-B1A9-63495C853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approaches for visual investigation of DNNs:</a:t>
            </a:r>
          </a:p>
          <a:p>
            <a:endParaRPr lang="en-US" dirty="0"/>
          </a:p>
          <a:p>
            <a:r>
              <a:rPr lang="en-US" dirty="0"/>
              <a:t>Find </a:t>
            </a:r>
            <a:r>
              <a:rPr lang="en-US" dirty="0">
                <a:solidFill>
                  <a:srgbClr val="0000FF"/>
                </a:solidFill>
              </a:rPr>
              <a:t>an input that </a:t>
            </a:r>
            <a:r>
              <a:rPr lang="en-US" i="1" dirty="0">
                <a:solidFill>
                  <a:srgbClr val="0000FF"/>
                </a:solidFill>
              </a:rPr>
              <a:t>maximally</a:t>
            </a:r>
            <a:r>
              <a:rPr lang="en-US" dirty="0">
                <a:solidFill>
                  <a:srgbClr val="0000FF"/>
                </a:solidFill>
              </a:rPr>
              <a:t> activates a given unit or class score</a:t>
            </a:r>
            <a:r>
              <a:rPr lang="en-US" dirty="0"/>
              <a:t> to visualize what network is looking for</a:t>
            </a:r>
          </a:p>
          <a:p>
            <a:endParaRPr lang="en-US" dirty="0"/>
          </a:p>
          <a:p>
            <a:r>
              <a:rPr lang="en-US" dirty="0"/>
              <a:t>Visualize </a:t>
            </a:r>
            <a:r>
              <a:rPr lang="en-US" dirty="0">
                <a:solidFill>
                  <a:srgbClr val="0000FF"/>
                </a:solidFill>
              </a:rPr>
              <a:t>how network responds to a </a:t>
            </a:r>
            <a:r>
              <a:rPr lang="en-US" i="1" dirty="0">
                <a:solidFill>
                  <a:srgbClr val="0000FF"/>
                </a:solidFill>
              </a:rPr>
              <a:t>specific </a:t>
            </a:r>
            <a:r>
              <a:rPr lang="en-US" dirty="0">
                <a:solidFill>
                  <a:srgbClr val="0000FF"/>
                </a:solidFill>
              </a:rPr>
              <a:t>input image </a:t>
            </a:r>
            <a:r>
              <a:rPr lang="en-US" dirty="0"/>
              <a:t>to explain a particular classification made by network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Instance specific method </a:t>
            </a:r>
            <a:r>
              <a:rPr lang="en-US" dirty="0"/>
              <a:t>[current paper]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A4D4-D5FA-6D42-86D2-4F0AB5FE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F74-F725-E24A-8844-08C8FAB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Instance Specific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2C2A-957E-BC40-B1A9-63495C85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53847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Class saliency visualization </a:t>
            </a:r>
            <a:r>
              <a:rPr lang="en-US" sz="1800" dirty="0"/>
              <a:t>[</a:t>
            </a:r>
            <a:r>
              <a:rPr lang="en-US" sz="1800" dirty="0" err="1"/>
              <a:t>Simonyan</a:t>
            </a:r>
            <a:r>
              <a:rPr lang="en-US" sz="1800" dirty="0"/>
              <a:t> et. al. 2013]</a:t>
            </a:r>
          </a:p>
          <a:p>
            <a:pPr lvl="1"/>
            <a:r>
              <a:rPr lang="en-US" sz="2800" dirty="0"/>
              <a:t>How sensitive is classification score to small changes in pixel values?</a:t>
            </a:r>
          </a:p>
          <a:p>
            <a:pPr lvl="1"/>
            <a:r>
              <a:rPr lang="en-US" sz="2800" dirty="0"/>
              <a:t>Partial derivative of class score </a:t>
            </a:r>
            <a:r>
              <a:rPr lang="en-US" sz="2800" dirty="0" err="1"/>
              <a:t>w.r.t</a:t>
            </a:r>
            <a:r>
              <a:rPr lang="en-US" sz="2800" dirty="0"/>
              <a:t>. input features</a:t>
            </a:r>
          </a:p>
          <a:p>
            <a:pPr lvl="1"/>
            <a:endParaRPr lang="en-US" sz="2800" dirty="0">
              <a:solidFill>
                <a:srgbClr val="0000FF"/>
              </a:solidFill>
            </a:endParaRPr>
          </a:p>
          <a:p>
            <a:r>
              <a:rPr lang="en-US" dirty="0" err="1">
                <a:solidFill>
                  <a:srgbClr val="0000FF"/>
                </a:solidFill>
              </a:rPr>
              <a:t>DeepLIFT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sz="1800" dirty="0"/>
              <a:t>[</a:t>
            </a:r>
            <a:r>
              <a:rPr lang="en-US" sz="1800" dirty="0" err="1"/>
              <a:t>shrikumar</a:t>
            </a:r>
            <a:r>
              <a:rPr lang="en-US" sz="1800" dirty="0"/>
              <a:t> et. al. 2016]</a:t>
            </a:r>
          </a:p>
          <a:p>
            <a:pPr lvl="1"/>
            <a:r>
              <a:rPr lang="en-US" sz="2800" dirty="0"/>
              <a:t>Compare activation of a unit to a reference activation of the unit (when a specific input is fed forward)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A4D4-D5FA-6D42-86D2-4F0AB5FE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F74-F725-E24A-8844-08C8FAB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Medical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2C2A-957E-BC40-B1A9-63495C85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828800"/>
            <a:ext cx="8229600" cy="5181600"/>
          </a:xfrm>
        </p:spPr>
        <p:txBody>
          <a:bodyPr/>
          <a:lstStyle/>
          <a:p>
            <a:r>
              <a:rPr lang="en-US" dirty="0"/>
              <a:t>Plot </a:t>
            </a:r>
            <a:r>
              <a:rPr lang="en-US" dirty="0">
                <a:solidFill>
                  <a:srgbClr val="0000FF"/>
                </a:solidFill>
              </a:rPr>
              <a:t>weights of a linear classifier </a:t>
            </a:r>
            <a:r>
              <a:rPr lang="en-US" sz="1800" dirty="0"/>
              <a:t>[</a:t>
            </a:r>
            <a:r>
              <a:rPr lang="en-US" sz="1800" dirty="0" err="1"/>
              <a:t>kloppel</a:t>
            </a:r>
            <a:r>
              <a:rPr lang="en-US" sz="1800" dirty="0"/>
              <a:t> et. al. 2008]</a:t>
            </a:r>
          </a:p>
          <a:p>
            <a:endParaRPr lang="en-US" sz="2800" dirty="0"/>
          </a:p>
          <a:p>
            <a:r>
              <a:rPr lang="en-US" dirty="0"/>
              <a:t>Independent of input image</a:t>
            </a:r>
          </a:p>
          <a:p>
            <a:endParaRPr lang="en-US" dirty="0"/>
          </a:p>
          <a:p>
            <a:r>
              <a:rPr lang="en-US" dirty="0"/>
              <a:t>But, interpreting these weights can be misleading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A4D4-D5FA-6D42-86D2-4F0AB5FE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latin typeface="Helvetica Neue Light" charset="0"/>
            <a:ea typeface="Helvetica Neue Light" charset="0"/>
            <a:cs typeface="Helvetica Neue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67365</TotalTime>
  <Words>933</Words>
  <Application>Microsoft Macintosh PowerPoint</Application>
  <PresentationFormat>On-screen Show (4:3)</PresentationFormat>
  <Paragraphs>259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Helvetica Neue</vt:lpstr>
      <vt:lpstr>Helvetica Neue Light</vt:lpstr>
      <vt:lpstr>Wingdings</vt:lpstr>
      <vt:lpstr>Office Theme</vt:lpstr>
      <vt:lpstr>Visualizing Model Behavior</vt:lpstr>
      <vt:lpstr>Agenda</vt:lpstr>
      <vt:lpstr>Visualizing Deep Neural Network Decisions</vt:lpstr>
      <vt:lpstr>Contributions</vt:lpstr>
      <vt:lpstr>Motivation</vt:lpstr>
      <vt:lpstr>Overview</vt:lpstr>
      <vt:lpstr>Prior Work</vt:lpstr>
      <vt:lpstr>Prior Work: Instance Specific Methods</vt:lpstr>
      <vt:lpstr>Prior Work: Medical Image Classification</vt:lpstr>
      <vt:lpstr>Prior Work: Prediction Difference Analysis</vt:lpstr>
      <vt:lpstr>Evaluating Prediction When Feature  is Unknown</vt:lpstr>
      <vt:lpstr>Prediction Difference Analysis</vt:lpstr>
      <vt:lpstr>Prediction Difference Analysis</vt:lpstr>
      <vt:lpstr>This Work: Conditional Sampling</vt:lpstr>
      <vt:lpstr>This Work: Conditional Sampling</vt:lpstr>
      <vt:lpstr>This Work: Multivariate Analysis</vt:lpstr>
      <vt:lpstr>This Work: Multivariate Analysis</vt:lpstr>
      <vt:lpstr>This Work: Deep Visualization of  Hidden Layers</vt:lpstr>
      <vt:lpstr>Experimental Evaluation</vt:lpstr>
      <vt:lpstr>ImageNet</vt:lpstr>
      <vt:lpstr>Marginal vs Conditional Sampling</vt:lpstr>
      <vt:lpstr>Multivariate Analysis : Window Sizes</vt:lpstr>
      <vt:lpstr>Visualization of Hidden Layers</vt:lpstr>
      <vt:lpstr>Visualization of Hidden Layers</vt:lpstr>
      <vt:lpstr>Penultimate vs Output Layers</vt:lpstr>
      <vt:lpstr>Comparing Neural Architectures</vt:lpstr>
      <vt:lpstr>MRI Data</vt:lpstr>
      <vt:lpstr>Experimental Setting</vt:lpstr>
      <vt:lpstr>Prediction Difference vs. Weights</vt:lpstr>
      <vt:lpstr>Visualizations for Different Classes</vt:lpstr>
      <vt:lpstr>Influence of Patch Size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Jure Leskovec</dc:creator>
  <cp:lastModifiedBy>Lakkaraju, Himabindu</cp:lastModifiedBy>
  <cp:revision>4567</cp:revision>
  <cp:lastPrinted>2018-01-09T17:14:01Z</cp:lastPrinted>
  <dcterms:created xsi:type="dcterms:W3CDTF">2014-02-21T07:28:17Z</dcterms:created>
  <dcterms:modified xsi:type="dcterms:W3CDTF">2019-11-06T05:48:52Z</dcterms:modified>
</cp:coreProperties>
</file>